
<file path=[Content_Types].xml><?xml version="1.0" encoding="utf-8"?>
<Types xmlns="http://schemas.openxmlformats.org/package/2006/content-types">
  <Default Extension="png" ContentType="image/png"/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57"/>
  </p:notesMasterIdLst>
  <p:handoutMasterIdLst>
    <p:handoutMasterId r:id="rId58"/>
  </p:handoutMasterIdLst>
  <p:sldIdLst>
    <p:sldId id="258" r:id="rId2"/>
    <p:sldId id="299" r:id="rId3"/>
    <p:sldId id="257" r:id="rId4"/>
    <p:sldId id="300" r:id="rId5"/>
    <p:sldId id="315" r:id="rId6"/>
    <p:sldId id="316" r:id="rId7"/>
    <p:sldId id="264" r:id="rId8"/>
    <p:sldId id="268" r:id="rId9"/>
    <p:sldId id="273" r:id="rId10"/>
    <p:sldId id="282" r:id="rId11"/>
    <p:sldId id="285" r:id="rId12"/>
    <p:sldId id="286" r:id="rId13"/>
    <p:sldId id="274" r:id="rId14"/>
    <p:sldId id="288" r:id="rId15"/>
    <p:sldId id="287" r:id="rId16"/>
    <p:sldId id="295" r:id="rId17"/>
    <p:sldId id="296" r:id="rId18"/>
    <p:sldId id="280" r:id="rId19"/>
    <p:sldId id="289" r:id="rId20"/>
    <p:sldId id="290" r:id="rId21"/>
    <p:sldId id="317" r:id="rId22"/>
    <p:sldId id="272" r:id="rId23"/>
    <p:sldId id="275" r:id="rId24"/>
    <p:sldId id="297" r:id="rId25"/>
    <p:sldId id="276" r:id="rId26"/>
    <p:sldId id="277" r:id="rId27"/>
    <p:sldId id="278" r:id="rId28"/>
    <p:sldId id="281" r:id="rId29"/>
    <p:sldId id="269" r:id="rId30"/>
    <p:sldId id="298" r:id="rId31"/>
    <p:sldId id="279" r:id="rId32"/>
    <p:sldId id="301" r:id="rId33"/>
    <p:sldId id="325" r:id="rId34"/>
    <p:sldId id="293" r:id="rId35"/>
    <p:sldId id="294" r:id="rId36"/>
    <p:sldId id="324" r:id="rId37"/>
    <p:sldId id="323" r:id="rId38"/>
    <p:sldId id="322" r:id="rId39"/>
    <p:sldId id="292" r:id="rId40"/>
    <p:sldId id="314" r:id="rId41"/>
    <p:sldId id="321" r:id="rId42"/>
    <p:sldId id="318" r:id="rId43"/>
    <p:sldId id="312" r:id="rId44"/>
    <p:sldId id="319" r:id="rId45"/>
    <p:sldId id="320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271" r:id="rId56"/>
  </p:sldIdLst>
  <p:sldSz cx="12192000" cy="6858000"/>
  <p:notesSz cx="6889750" cy="100218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434" autoAdjust="0"/>
  </p:normalViewPr>
  <p:slideViewPr>
    <p:cSldViewPr snapToGrid="0">
      <p:cViewPr varScale="1">
        <p:scale>
          <a:sx n="70" d="100"/>
          <a:sy n="70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82CDC64A-6D60-4483-9DAA-BE219F65B860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4D89FFEB-B0E0-4BCD-B32C-82D9EE1B1C5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180739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0CAE017E-DE43-44DB-8938-90B9E5E234F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E9560881-CF5E-495C-ABDE-F52C4BEE39D6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05328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560881-CF5E-495C-ABDE-F52C4BEE39D6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6125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9725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5018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4" y="109728"/>
            <a:ext cx="1223909" cy="1274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81" y="214245"/>
            <a:ext cx="1792971" cy="1065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40" y="33527"/>
            <a:ext cx="1481400" cy="1350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94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0125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4" y="109728"/>
            <a:ext cx="1223909" cy="1274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81" y="214245"/>
            <a:ext cx="1792971" cy="1065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40" y="33527"/>
            <a:ext cx="1481400" cy="135077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9721759" y="6230203"/>
            <a:ext cx="2470241" cy="6277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www.modsonic.com</a:t>
            </a:r>
            <a:endParaRPr lang="en-I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943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2836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4" y="109728"/>
            <a:ext cx="1223909" cy="12745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81" y="214245"/>
            <a:ext cx="1792971" cy="10655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40" y="33527"/>
            <a:ext cx="1481400" cy="1350773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 userDrawn="1"/>
        </p:nvSpPr>
        <p:spPr>
          <a:xfrm>
            <a:off x="9721759" y="6230203"/>
            <a:ext cx="2470241" cy="6277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www.modsonic.com</a:t>
            </a:r>
            <a:endParaRPr lang="en-I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271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9469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6357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>
            <a:lvl1pPr>
              <a:buClr>
                <a:schemeClr val="accent1">
                  <a:lumMod val="75000"/>
                </a:schemeClr>
              </a:buClr>
              <a:defRPr/>
            </a:lvl1pPr>
            <a:lvl2pPr>
              <a:buClr>
                <a:schemeClr val="accent1">
                  <a:lumMod val="75000"/>
                </a:schemeClr>
              </a:buClr>
              <a:defRPr/>
            </a:lvl2pPr>
            <a:lvl3pPr>
              <a:buClr>
                <a:schemeClr val="accent1">
                  <a:lumMod val="75000"/>
                </a:schemeClr>
              </a:buClr>
              <a:defRPr/>
            </a:lvl3pPr>
            <a:lvl4pPr>
              <a:buClr>
                <a:schemeClr val="accent1">
                  <a:lumMod val="75000"/>
                </a:schemeClr>
              </a:buClr>
              <a:defRPr/>
            </a:lvl4pPr>
            <a:lvl5pPr>
              <a:buClr>
                <a:schemeClr val="accent1">
                  <a:lumMod val="75000"/>
                </a:schemeClr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  <p:sp>
        <p:nvSpPr>
          <p:cNvPr id="7" name="Rectangle 6"/>
          <p:cNvSpPr/>
          <p:nvPr userDrawn="1"/>
        </p:nvSpPr>
        <p:spPr>
          <a:xfrm>
            <a:off x="3898176" y="2053883"/>
            <a:ext cx="5190979" cy="3094892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2657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73616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5488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buClr>
                <a:schemeClr val="accent1">
                  <a:lumMod val="75000"/>
                </a:schemeClr>
              </a:buClr>
              <a:defRPr sz="1800"/>
            </a:lvl1pPr>
            <a:lvl2pPr>
              <a:buClr>
                <a:schemeClr val="accent1">
                  <a:lumMod val="75000"/>
                </a:schemeClr>
              </a:buClr>
              <a:defRPr sz="1600"/>
            </a:lvl2pPr>
            <a:lvl3pPr>
              <a:buClr>
                <a:schemeClr val="accent1">
                  <a:lumMod val="75000"/>
                </a:schemeClr>
              </a:buClr>
              <a:defRPr sz="1400"/>
            </a:lvl3pPr>
            <a:lvl4pPr>
              <a:buClr>
                <a:schemeClr val="accent1">
                  <a:lumMod val="75000"/>
                </a:schemeClr>
              </a:buClr>
              <a:defRPr sz="1200"/>
            </a:lvl4pPr>
            <a:lvl5pPr>
              <a:buClr>
                <a:schemeClr val="accent1">
                  <a:lumMod val="75000"/>
                </a:schemeClr>
              </a:buCl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4050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1841500"/>
            <a:ext cx="10018713" cy="175259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4" y="109728"/>
            <a:ext cx="1223909" cy="12745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7881" y="214245"/>
            <a:ext cx="1792971" cy="1065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40" y="33527"/>
            <a:ext cx="1481400" cy="1350773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9721759" y="6230203"/>
            <a:ext cx="2470241" cy="6277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www.modsonic.com</a:t>
            </a:r>
            <a:endParaRPr lang="en-I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412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083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35656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539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675B672-E1BA-4C9F-A882-8C8556E7E13D}" type="datetimeFigureOut">
              <a:rPr lang="en-IN" smtClean="0"/>
              <a:t>30-08-2017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E67DE7E-A518-4F45-8D92-FD31F2CF4B95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2857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bmp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bmp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bmp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bmp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727" y="2852717"/>
            <a:ext cx="10018713" cy="1752599"/>
          </a:xfrm>
        </p:spPr>
        <p:txBody>
          <a:bodyPr>
            <a:normAutofit/>
          </a:bodyPr>
          <a:lstStyle/>
          <a:p>
            <a:r>
              <a:rPr lang="en-I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30 Years’ of Focused Leadership in </a:t>
            </a:r>
            <a:br>
              <a:rPr lang="en-IN" sz="3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Portable </a:t>
            </a:r>
            <a:r>
              <a:rPr lang="en-IN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ULTRASONIC TESTING EQUIPMENT</a:t>
            </a:r>
            <a:endParaRPr lang="en-IN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2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914400"/>
            <a:ext cx="10018709" cy="749359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 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5159518"/>
            <a:ext cx="10018710" cy="8604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To avoid accidental fall Neck strap is provided for extra protection.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Hinged stand to hold the instrument stable on any surface.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508" y="1950234"/>
            <a:ext cx="4384225" cy="29228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984" y="1950234"/>
            <a:ext cx="4268266" cy="288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9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914400"/>
            <a:ext cx="10018709" cy="749359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3364637"/>
            <a:ext cx="5817238" cy="1208299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Arjun can be mounted on Tripod for hands free operation.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Very convenient on shop floor.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249" y="1472954"/>
            <a:ext cx="3327778" cy="499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64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914400"/>
            <a:ext cx="10018709" cy="749359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3" y="3181836"/>
            <a:ext cx="5858183" cy="132192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Pelican type carrying case for more protection and easy handling of the instrument with extra room for Probe box, cables and extra battery pack.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38" y="1472954"/>
            <a:ext cx="3335026" cy="500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1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6201" y="5778640"/>
            <a:ext cx="10179332" cy="698179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Display Rotation feature makes it more conve</a:t>
            </a:r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ient for Left hander as well as Right hander user.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201" y="1880086"/>
            <a:ext cx="4894699" cy="33265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900" y="1880086"/>
            <a:ext cx="4929128" cy="332657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566201" y="1028582"/>
            <a:ext cx="10018709" cy="74935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 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5224118" y="5206660"/>
            <a:ext cx="3344720" cy="57198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Display Rotation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19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4312" y="1057702"/>
            <a:ext cx="10018709" cy="516537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5159116"/>
            <a:ext cx="10484775" cy="1493766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World class high capacity Li-Ion battery which gives 8 hours of 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ontinuous operation with full charge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Battery Compartment has ‘quick release fasteners’ for easy and quick replacement of battery</a:t>
            </a:r>
            <a: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N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94" y="1848195"/>
            <a:ext cx="5129417" cy="28056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211" y="1847785"/>
            <a:ext cx="4638095" cy="280610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310185" y="3725838"/>
            <a:ext cx="2006221" cy="60050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050877" y="3725838"/>
            <a:ext cx="1569493" cy="10235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Battery in the Compartment</a:t>
            </a:r>
            <a:endParaRPr lang="en-IN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8488907" y="2935345"/>
            <a:ext cx="1501254" cy="109074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9758149" y="2934269"/>
            <a:ext cx="232012" cy="96958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9685642" y="2074047"/>
            <a:ext cx="1560113" cy="7379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Quick Release Fasteners</a:t>
            </a:r>
            <a:endParaRPr lang="en-IN" dirty="0"/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5054339" y="4491602"/>
            <a:ext cx="3344720" cy="57198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Battery and Charging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8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30203" y="887259"/>
            <a:ext cx="10018709" cy="648494"/>
          </a:xfrm>
        </p:spPr>
        <p:txBody>
          <a:bodyPr/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 </a:t>
            </a:r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0895" y="5074370"/>
            <a:ext cx="10389240" cy="1473294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Lemo Size 00 or Mini </a:t>
            </a:r>
            <a:r>
              <a:rPr lang="en-I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Lemo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 connectors.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Charging connector with special charging circuit is </a:t>
            </a:r>
            <a:r>
              <a:rPr lang="en-I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built-in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 inside Arjun. Plug in the AC adaptor provided to charge the battery within four hours.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14" y="1181030"/>
            <a:ext cx="3566997" cy="334337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973339" y="2748365"/>
            <a:ext cx="2513061" cy="60321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016157" y="3059460"/>
            <a:ext cx="2470243" cy="5299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470894" y="3086756"/>
            <a:ext cx="1722681" cy="840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Lemo Size 00 Connectors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6043495" y="3125337"/>
            <a:ext cx="2745663" cy="352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789158" y="2656043"/>
            <a:ext cx="1160567" cy="8068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Charging connector</a:t>
            </a:r>
            <a:endParaRPr lang="en-IN" dirty="0"/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5149083" y="4496164"/>
            <a:ext cx="3344720" cy="57198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Connectors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53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4312" y="1057702"/>
            <a:ext cx="10018709" cy="516537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5104853"/>
            <a:ext cx="10261221" cy="114582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Battery can be charged inside the machine as well as </a:t>
            </a:r>
            <a:r>
              <a:rPr lang="en-IN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EXTERNALLY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 without engaging the machine by connecting a Charging Dock Station provided along with the machine. So with the spare battery you can have round the clock testing.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159" y="1774639"/>
            <a:ext cx="5311182" cy="303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0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84309" y="957777"/>
            <a:ext cx="10018709" cy="516537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5600" y="5673567"/>
            <a:ext cx="10261221" cy="1145821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Mating joints are gasketed for protection against water splash and dust.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80" y="1624009"/>
            <a:ext cx="6268565" cy="3472241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V="1">
            <a:off x="6794552" y="2290807"/>
            <a:ext cx="13648" cy="39780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915702" y="2947917"/>
            <a:ext cx="410520" cy="1364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493665" y="3963188"/>
            <a:ext cx="0" cy="40409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4820428" y="3207224"/>
            <a:ext cx="382137" cy="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4"/>
          <p:cNvSpPr txBox="1">
            <a:spLocks/>
          </p:cNvSpPr>
          <p:nvPr/>
        </p:nvSpPr>
        <p:spPr>
          <a:xfrm>
            <a:off x="5726238" y="4991037"/>
            <a:ext cx="1575314" cy="57198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IP Sealing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7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085" y="5206621"/>
            <a:ext cx="9841293" cy="1651379"/>
          </a:xfrm>
        </p:spPr>
        <p:txBody>
          <a:bodyPr>
            <a:normAutofit fontScale="90000"/>
          </a:bodyPr>
          <a:lstStyle/>
          <a:p>
            <a:pPr algn="l"/>
            <a:r>
              <a:rPr lang="en-I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Micro USB slot for data transfer facility</a:t>
            </a:r>
            <a:b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2. Micro SD card Slot for data storage, up-to 32 GB SD card supported</a:t>
            </a:r>
            <a:b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3. I/O port for Single Axis </a:t>
            </a: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ncoder input and TTL output for external      </a:t>
            </a:r>
            <a:b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   monitor alarm</a:t>
            </a:r>
            <a:r>
              <a:rPr lang="en-IN" sz="3600" dirty="0" smtClean="0"/>
              <a:t/>
            </a:r>
            <a:br>
              <a:rPr lang="en-IN" sz="3600" dirty="0" smtClean="0"/>
            </a:br>
            <a:endParaRPr lang="en-IN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470665" y="948908"/>
            <a:ext cx="10018713" cy="818865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872" y="1586048"/>
            <a:ext cx="5511203" cy="3100052"/>
          </a:xfrm>
          <a:prstGeom prst="rect">
            <a:avLst/>
          </a:prstGeom>
        </p:spPr>
      </p:pic>
      <p:sp>
        <p:nvSpPr>
          <p:cNvPr id="8" name="Title 4"/>
          <p:cNvSpPr txBox="1">
            <a:spLocks/>
          </p:cNvSpPr>
          <p:nvPr/>
        </p:nvSpPr>
        <p:spPr>
          <a:xfrm>
            <a:off x="4404113" y="4593697"/>
            <a:ext cx="3344720" cy="57198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Connectivity and Storage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21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1059" y="5182819"/>
            <a:ext cx="8974369" cy="531258"/>
          </a:xfrm>
        </p:spPr>
        <p:txBody>
          <a:bodyPr>
            <a:normAutofit/>
          </a:bodyPr>
          <a:lstStyle/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Best for High Portability Inspection Applications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726823" y="5677611"/>
            <a:ext cx="10018710" cy="86040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Arjun On-Site.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Most Convenient in the field and shop floor.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28" y="1839301"/>
            <a:ext cx="4643491" cy="3482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711" y="1839301"/>
            <a:ext cx="4644469" cy="3482619"/>
          </a:xfrm>
          <a:prstGeom prst="rect">
            <a:avLst/>
          </a:prstGeom>
        </p:spPr>
      </p:pic>
      <p:sp>
        <p:nvSpPr>
          <p:cNvPr id="9" name="Text Placeholder 4"/>
          <p:cNvSpPr txBox="1">
            <a:spLocks/>
          </p:cNvSpPr>
          <p:nvPr/>
        </p:nvSpPr>
        <p:spPr>
          <a:xfrm>
            <a:off x="1711828" y="1162524"/>
            <a:ext cx="10018713" cy="8188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7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719" y="2825423"/>
            <a:ext cx="10399814" cy="1752599"/>
          </a:xfrm>
        </p:spPr>
        <p:txBody>
          <a:bodyPr>
            <a:no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Modsonic with a remarkable portfolio of innovative Ultrasonic Flaw Detectors, with commitment to leading-edge technology and user-friendliness is </a:t>
            </a:r>
            <a:r>
              <a:rPr lang="en-I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introducing </a:t>
            </a:r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Arjun Series</a:t>
            </a:r>
            <a:r>
              <a:rPr lang="en-I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India’s First Palmtop, Ultralight Ultrasonic Flaw Detectors </a:t>
            </a:r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I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21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147" y="1628501"/>
            <a:ext cx="3332045" cy="48567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91" y="4138391"/>
            <a:ext cx="4388541" cy="24624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91" y="1573909"/>
            <a:ext cx="4388541" cy="2462459"/>
          </a:xfrm>
          <a:prstGeom prst="rect">
            <a:avLst/>
          </a:prstGeom>
        </p:spPr>
      </p:pic>
      <p:sp>
        <p:nvSpPr>
          <p:cNvPr id="8" name="Text Placeholder 4"/>
          <p:cNvSpPr txBox="1">
            <a:spLocks/>
          </p:cNvSpPr>
          <p:nvPr/>
        </p:nvSpPr>
        <p:spPr>
          <a:xfrm>
            <a:off x="1726820" y="980503"/>
            <a:ext cx="10018713" cy="8188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925" y="2347751"/>
            <a:ext cx="7124349" cy="2292488"/>
          </a:xfrm>
        </p:spPr>
        <p:txBody>
          <a:bodyPr>
            <a:normAutofit/>
          </a:bodyPr>
          <a:lstStyle/>
          <a:p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27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34689" y="941584"/>
            <a:ext cx="10018709" cy="531370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4688" y="5514360"/>
            <a:ext cx="10018710" cy="8604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High Resolution (800 × 480 Pixels) WVGA clear, bright display for better visibility in any lighting conditions.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722" y="1663837"/>
            <a:ext cx="5691506" cy="3390048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4922730" y="4921688"/>
            <a:ext cx="3344720" cy="57198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Display Resolution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98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868" y="4949330"/>
            <a:ext cx="9094584" cy="536484"/>
          </a:xfrm>
        </p:spPr>
        <p:txBody>
          <a:bodyPr>
            <a:normAutofit/>
          </a:bodyPr>
          <a:lstStyle/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Simultaneous Display of Measurement Values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6823" y="5539819"/>
            <a:ext cx="10018710" cy="8604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Simultaneous display of measurement values helps the operator for quick interpretation of the signals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68" y="1402362"/>
            <a:ext cx="6025214" cy="3619041"/>
          </a:xfrm>
          <a:prstGeom prst="rect">
            <a:avLst/>
          </a:prstGeom>
        </p:spPr>
      </p:pic>
      <p:sp>
        <p:nvSpPr>
          <p:cNvPr id="8" name="Title 9"/>
          <p:cNvSpPr txBox="1">
            <a:spLocks/>
          </p:cNvSpPr>
          <p:nvPr/>
        </p:nvSpPr>
        <p:spPr>
          <a:xfrm>
            <a:off x="1919477" y="851118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451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934689" y="990915"/>
            <a:ext cx="10018709" cy="531370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4689" y="5940841"/>
            <a:ext cx="10018710" cy="86040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resolution of 0.01mm for better accuracy.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76" y="1578764"/>
            <a:ext cx="6267197" cy="3764388"/>
          </a:xfrm>
          <a:prstGeom prst="rect">
            <a:avLst/>
          </a:prstGeom>
        </p:spPr>
      </p:pic>
      <p:sp>
        <p:nvSpPr>
          <p:cNvPr id="7" name="Title 4"/>
          <p:cNvSpPr txBox="1">
            <a:spLocks/>
          </p:cNvSpPr>
          <p:nvPr/>
        </p:nvSpPr>
        <p:spPr>
          <a:xfrm>
            <a:off x="4404114" y="5267583"/>
            <a:ext cx="3344720" cy="57198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Resolution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8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5961" y="4517313"/>
            <a:ext cx="1641028" cy="440832"/>
          </a:xfrm>
        </p:spPr>
        <p:txBody>
          <a:bodyPr>
            <a:noAutofit/>
          </a:bodyPr>
          <a:lstStyle/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DAC/TCG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719" y="4959453"/>
            <a:ext cx="10018710" cy="860400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Auto Plotting standard dynamic DAC/TCG for easy defect evaluation.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Multiple curves with user selectable dB intervals (1dB to 14dB). Any of the curves can be selected as flaw monitor gate</a:t>
            </a:r>
            <a:r>
              <a:rPr lang="en-I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178" y="1611758"/>
            <a:ext cx="4840594" cy="2883217"/>
          </a:xfrm>
          <a:prstGeom prst="rect">
            <a:avLst/>
          </a:prstGeom>
        </p:spPr>
      </p:pic>
      <p:sp>
        <p:nvSpPr>
          <p:cNvPr id="7" name="Title 9"/>
          <p:cNvSpPr txBox="1">
            <a:spLocks/>
          </p:cNvSpPr>
          <p:nvPr/>
        </p:nvSpPr>
        <p:spPr>
          <a:xfrm>
            <a:off x="1726824" y="940276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58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2911" y="5574416"/>
            <a:ext cx="1982219" cy="468051"/>
          </a:xfrm>
        </p:spPr>
        <p:txBody>
          <a:bodyPr>
            <a:normAutofit/>
          </a:bodyPr>
          <a:lstStyle/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DGS/AVG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01355" y="5992040"/>
            <a:ext cx="10018710" cy="86040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On-Board DGS/AVG for defect sizing.</a:t>
            </a:r>
          </a:p>
        </p:txBody>
      </p:sp>
      <p:sp>
        <p:nvSpPr>
          <p:cNvPr id="6" name="Title 9"/>
          <p:cNvSpPr txBox="1">
            <a:spLocks/>
          </p:cNvSpPr>
          <p:nvPr/>
        </p:nvSpPr>
        <p:spPr>
          <a:xfrm>
            <a:off x="1605568" y="1115982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394" y="1701944"/>
            <a:ext cx="6576160" cy="394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2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1740" y="4865996"/>
            <a:ext cx="1763853" cy="575448"/>
          </a:xfrm>
        </p:spPr>
        <p:txBody>
          <a:bodyPr>
            <a:normAutofit/>
          </a:bodyPr>
          <a:lstStyle/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AWS D1.1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8341" y="5364236"/>
            <a:ext cx="10018709" cy="1159395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Built in Software for AWS which provides dynamic reflector indication ratings for various AWS Weld inspections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Allows efficient inspections by eliminating manual calculations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9"/>
          <p:cNvSpPr txBox="1">
            <a:spLocks/>
          </p:cNvSpPr>
          <p:nvPr/>
        </p:nvSpPr>
        <p:spPr>
          <a:xfrm>
            <a:off x="1934689" y="990915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236" y="1522285"/>
            <a:ext cx="5799727" cy="35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767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5741" y="4763369"/>
            <a:ext cx="7283509" cy="361618"/>
          </a:xfrm>
        </p:spPr>
        <p:txBody>
          <a:bodyPr>
            <a:noAutofit/>
          </a:bodyPr>
          <a:lstStyle/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For the first time- Evidence and Documentation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8471" y="5186354"/>
            <a:ext cx="10707688" cy="1583140"/>
          </a:xfrm>
        </p:spPr>
        <p:txBody>
          <a:bodyPr>
            <a:normAutofit fontScale="250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7600" dirty="0">
                <a:latin typeface="Arial" panose="020B0604020202020204" pitchFamily="34" charset="0"/>
                <a:cs typeface="Arial" panose="020B0604020202020204" pitchFamily="34" charset="0"/>
              </a:rPr>
              <a:t>It comes with the </a:t>
            </a:r>
            <a:r>
              <a:rPr lang="en-IN" sz="7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IN" sz="7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ontinuous </a:t>
            </a:r>
            <a:r>
              <a:rPr lang="en-IN" sz="7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Data </a:t>
            </a:r>
            <a:r>
              <a:rPr lang="en-IN" sz="7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Recording </a:t>
            </a:r>
            <a:r>
              <a:rPr lang="en-IN" sz="7600" dirty="0" smtClean="0">
                <a:latin typeface="Arial" panose="020B0604020202020204" pitchFamily="34" charset="0"/>
                <a:cs typeface="Arial" panose="020B0604020202020204" pitchFamily="34" charset="0"/>
              </a:rPr>
              <a:t>facility </a:t>
            </a:r>
            <a:r>
              <a:rPr lang="en-IN" sz="7600" dirty="0"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IN" sz="7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Colour Flaw </a:t>
            </a:r>
            <a:r>
              <a:rPr lang="en-IN" sz="7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IN" sz="7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lotting.</a:t>
            </a:r>
            <a:r>
              <a:rPr lang="en-IN" sz="7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7600" dirty="0">
                <a:latin typeface="Arial" panose="020B0604020202020204" pitchFamily="34" charset="0"/>
                <a:cs typeface="Arial" panose="020B0604020202020204" pitchFamily="34" charset="0"/>
              </a:rPr>
              <a:t>Up-to 100 Hours of UT Data </a:t>
            </a:r>
            <a:r>
              <a:rPr lang="en-IN" sz="7600" dirty="0" smtClean="0">
                <a:latin typeface="Arial" panose="020B0604020202020204" pitchFamily="34" charset="0"/>
                <a:cs typeface="Arial" panose="020B0604020202020204" pitchFamily="34" charset="0"/>
              </a:rPr>
              <a:t>Recording can be stored on 8GB </a:t>
            </a:r>
            <a:r>
              <a:rPr lang="en-IN" sz="7600" dirty="0">
                <a:latin typeface="Arial" panose="020B0604020202020204" pitchFamily="34" charset="0"/>
                <a:cs typeface="Arial" panose="020B0604020202020204" pitchFamily="34" charset="0"/>
              </a:rPr>
              <a:t>Micro </a:t>
            </a:r>
            <a:r>
              <a:rPr lang="en-IN" sz="7600" dirty="0" smtClean="0">
                <a:latin typeface="Arial" panose="020B0604020202020204" pitchFamily="34" charset="0"/>
                <a:cs typeface="Arial" panose="020B0604020202020204" pitchFamily="34" charset="0"/>
              </a:rPr>
              <a:t>SD card.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7600" dirty="0">
                <a:latin typeface="Arial" panose="020B0604020202020204" pitchFamily="34" charset="0"/>
                <a:cs typeface="Arial" panose="020B0604020202020204" pitchFamily="34" charset="0"/>
              </a:rPr>
              <a:t>Best for </a:t>
            </a:r>
            <a:r>
              <a:rPr lang="en-IN" sz="7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Evidence based</a:t>
            </a:r>
            <a:r>
              <a:rPr lang="en-IN" sz="7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7600" dirty="0" smtClean="0">
                <a:latin typeface="Arial" panose="020B0604020202020204" pitchFamily="34" charset="0"/>
                <a:cs typeface="Arial" panose="020B0604020202020204" pitchFamily="34" charset="0"/>
              </a:rPr>
              <a:t>testing with </a:t>
            </a:r>
            <a:r>
              <a:rPr lang="en-IN" sz="7600" dirty="0" smtClean="0">
                <a:latin typeface="Arial" panose="020B0604020202020204" pitchFamily="34" charset="0"/>
                <a:cs typeface="Arial" panose="020B0604020202020204" pitchFamily="34" charset="0"/>
              </a:rPr>
              <a:t>Non-</a:t>
            </a:r>
            <a:r>
              <a:rPr lang="en-IN" sz="7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Tamperable</a:t>
            </a:r>
            <a:r>
              <a:rPr lang="en-IN" sz="7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7600" dirty="0">
                <a:latin typeface="Arial" panose="020B0604020202020204" pitchFamily="34" charset="0"/>
                <a:cs typeface="Arial" panose="020B0604020202020204" pitchFamily="34" charset="0"/>
              </a:rPr>
              <a:t>Date/Time format in recording </a:t>
            </a:r>
            <a:r>
              <a:rPr lang="en-IN" sz="7600" dirty="0" smtClean="0">
                <a:latin typeface="Arial" panose="020B0604020202020204" pitchFamily="34" charset="0"/>
                <a:cs typeface="Arial" panose="020B0604020202020204" pitchFamily="34" charset="0"/>
              </a:rPr>
              <a:t>and also simultaneous </a:t>
            </a:r>
            <a:r>
              <a:rPr lang="en-IN" sz="7600" dirty="0">
                <a:latin typeface="Arial" panose="020B0604020202020204" pitchFamily="34" charset="0"/>
                <a:cs typeface="Arial" panose="020B0604020202020204" pitchFamily="34" charset="0"/>
              </a:rPr>
              <a:t>analysis of B-Scan and A-Scan in </a:t>
            </a:r>
            <a:r>
              <a:rPr lang="en-IN" sz="7600" dirty="0" smtClean="0">
                <a:latin typeface="Arial" panose="020B0604020202020204" pitchFamily="34" charset="0"/>
                <a:cs typeface="Arial" panose="020B0604020202020204" pitchFamily="34" charset="0"/>
              </a:rPr>
              <a:t>Arjun30.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82" y="1642504"/>
            <a:ext cx="4517085" cy="3012682"/>
          </a:xfrm>
          <a:prstGeom prst="rect">
            <a:avLst/>
          </a:prstGeom>
        </p:spPr>
      </p:pic>
      <p:sp>
        <p:nvSpPr>
          <p:cNvPr id="7" name="Title 9"/>
          <p:cNvSpPr txBox="1">
            <a:spLocks/>
          </p:cNvSpPr>
          <p:nvPr/>
        </p:nvSpPr>
        <p:spPr>
          <a:xfrm>
            <a:off x="1628471" y="924211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84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74460" y="5808144"/>
            <a:ext cx="9378894" cy="935944"/>
          </a:xfrm>
        </p:spPr>
        <p:txBody>
          <a:bodyPr>
            <a:normAutofit/>
          </a:bodyPr>
          <a:lstStyle/>
          <a:p>
            <a:pPr marL="34290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Recording Indication along with Non-</a:t>
            </a:r>
            <a:r>
              <a:rPr lang="en-I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Tamperable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Date and Time Stamp for full proof Evidence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07" y="1494004"/>
            <a:ext cx="6909255" cy="416105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074460" y="1650613"/>
            <a:ext cx="1992573" cy="72309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678674" y="1956428"/>
            <a:ext cx="1187355" cy="83455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Recording Indication</a:t>
            </a:r>
            <a:endParaRPr lang="en-IN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569191" y="5390866"/>
            <a:ext cx="638033" cy="20982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91820" y="4639796"/>
            <a:ext cx="1774209" cy="10872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Non-</a:t>
            </a:r>
            <a:r>
              <a:rPr lang="en-IN" dirty="0" err="1" smtClean="0"/>
              <a:t>Tamperable</a:t>
            </a:r>
            <a:r>
              <a:rPr lang="en-IN" dirty="0" smtClean="0"/>
              <a:t> Date and Time Stamp</a:t>
            </a:r>
            <a:endParaRPr lang="en-IN" dirty="0"/>
          </a:p>
        </p:txBody>
      </p:sp>
      <p:sp>
        <p:nvSpPr>
          <p:cNvPr id="13" name="Title 9"/>
          <p:cNvSpPr txBox="1">
            <a:spLocks/>
          </p:cNvSpPr>
          <p:nvPr/>
        </p:nvSpPr>
        <p:spPr>
          <a:xfrm>
            <a:off x="1628840" y="790067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43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13" y="1570450"/>
            <a:ext cx="6009524" cy="374285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684795" y="4774004"/>
            <a:ext cx="7608173" cy="1078605"/>
          </a:xfrm>
        </p:spPr>
        <p:txBody>
          <a:bodyPr/>
          <a:lstStyle/>
          <a:p>
            <a:pPr algn="r"/>
            <a:r>
              <a:rPr lang="en-IN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The Future…</a:t>
            </a:r>
            <a:endParaRPr lang="en-IN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65789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919477" y="5383373"/>
            <a:ext cx="9019728" cy="1058773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A-Scan and B-Scan recording from a Phased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rray block in Arjun30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668" y="1958707"/>
            <a:ext cx="4788617" cy="2883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32" y="1958707"/>
            <a:ext cx="4286516" cy="3038980"/>
          </a:xfrm>
          <a:prstGeom prst="rect">
            <a:avLst/>
          </a:prstGeom>
        </p:spPr>
      </p:pic>
      <p:sp>
        <p:nvSpPr>
          <p:cNvPr id="10" name="Title 9"/>
          <p:cNvSpPr txBox="1">
            <a:spLocks/>
          </p:cNvSpPr>
          <p:nvPr/>
        </p:nvSpPr>
        <p:spPr>
          <a:xfrm>
            <a:off x="1919477" y="1041651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3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344" y="5651229"/>
            <a:ext cx="10935155" cy="866633"/>
          </a:xfrm>
        </p:spPr>
        <p:txBody>
          <a:bodyPr>
            <a:normAutofit/>
          </a:bodyPr>
          <a:lstStyle/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B-Scan and A-Scan analysis of recorded file on PC in </a:t>
            </a:r>
            <a:r>
              <a:rPr lang="en-I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ArjnSoft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Software</a:t>
            </a:r>
            <a:r>
              <a:rPr lang="en-I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62" y="1564214"/>
            <a:ext cx="6871717" cy="4247685"/>
          </a:xfrm>
          <a:prstGeom prst="rect">
            <a:avLst/>
          </a:prstGeom>
        </p:spPr>
      </p:pic>
      <p:sp>
        <p:nvSpPr>
          <p:cNvPr id="7" name="Title 9"/>
          <p:cNvSpPr txBox="1">
            <a:spLocks/>
          </p:cNvSpPr>
          <p:nvPr/>
        </p:nvSpPr>
        <p:spPr>
          <a:xfrm>
            <a:off x="1726824" y="1032844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1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7219" y="2654024"/>
            <a:ext cx="5115702" cy="1453952"/>
          </a:xfrm>
        </p:spPr>
        <p:txBody>
          <a:bodyPr>
            <a:normAutofit/>
          </a:bodyPr>
          <a:lstStyle/>
          <a:p>
            <a:pPr marL="571500" indent="-5715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Report in PDF or Word format can be generated, with all the essential information like operator details, Job Details, Defect details.</a:t>
            </a:r>
            <a:endParaRPr lang="en-I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007001" y="5564200"/>
            <a:ext cx="4921831" cy="86838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Archival: Reporting and Printing</a:t>
            </a:r>
            <a:endParaRPr lang="en-I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921" y="1739085"/>
            <a:ext cx="5020035" cy="477877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5372124" y="5145206"/>
            <a:ext cx="1020214" cy="1766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496332" y="4395881"/>
            <a:ext cx="1943168" cy="99947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Sample of  Generated B-Scan Report file</a:t>
            </a:r>
            <a:endParaRPr lang="en-IN" dirty="0"/>
          </a:p>
        </p:txBody>
      </p:sp>
      <p:sp>
        <p:nvSpPr>
          <p:cNvPr id="9" name="Title 9"/>
          <p:cNvSpPr txBox="1">
            <a:spLocks/>
          </p:cNvSpPr>
          <p:nvPr/>
        </p:nvSpPr>
        <p:spPr>
          <a:xfrm>
            <a:off x="1726824" y="1183167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88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349" y="5931228"/>
            <a:ext cx="10935155" cy="448588"/>
          </a:xfrm>
        </p:spPr>
        <p:txBody>
          <a:bodyPr>
            <a:normAutofit/>
          </a:bodyPr>
          <a:lstStyle/>
          <a:p>
            <a:pPr marL="571500" indent="-5715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axis Encoder Input for Real time Probe positioning in mm/Inches.</a:t>
            </a:r>
            <a:endParaRPr lang="en-IN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9"/>
          <p:cNvSpPr txBox="1">
            <a:spLocks/>
          </p:cNvSpPr>
          <p:nvPr/>
        </p:nvSpPr>
        <p:spPr>
          <a:xfrm>
            <a:off x="1726824" y="1032844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409" y="1564214"/>
            <a:ext cx="6353034" cy="38356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9300950" y="4954938"/>
            <a:ext cx="1105469" cy="2721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9791883" y="4698124"/>
            <a:ext cx="1644941" cy="4102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/>
              <a:t>Encoder Value</a:t>
            </a:r>
            <a:endParaRPr lang="en-IN" dirty="0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363108" y="5422399"/>
            <a:ext cx="2145636" cy="52681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Encoder Input</a:t>
            </a:r>
            <a:endParaRPr lang="en-I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2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108" y="5786653"/>
            <a:ext cx="9334125" cy="750626"/>
          </a:xfrm>
        </p:spPr>
        <p:txBody>
          <a:bodyPr>
            <a:normAutofit fontScale="90000"/>
          </a:bodyPr>
          <a:lstStyle/>
          <a:p>
            <a:pPr marL="34290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Normal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Probe: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4MHz, 10MM Diameter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V1 Block Resolution Notch.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263200" y="5081697"/>
            <a:ext cx="3626550" cy="651946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Far Surface Resolution</a:t>
            </a:r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9"/>
          <p:cNvSpPr txBox="1">
            <a:spLocks/>
          </p:cNvSpPr>
          <p:nvPr/>
        </p:nvSpPr>
        <p:spPr>
          <a:xfrm>
            <a:off x="1705815" y="1302585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310" y="1886965"/>
            <a:ext cx="5398329" cy="325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9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2652" y="6107374"/>
            <a:ext cx="6841774" cy="750626"/>
          </a:xfrm>
        </p:spPr>
        <p:txBody>
          <a:bodyPr>
            <a:normAutofit fontScale="90000"/>
          </a:bodyPr>
          <a:lstStyle/>
          <a:p>
            <a:pPr marL="34290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Normal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Probe: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4MHz,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Normal Probe.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from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mm Step from VW Block.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28621" y="5105727"/>
            <a:ext cx="5089835" cy="628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Dead Zone/NSR in Normal Probe</a:t>
            </a:r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1726824" y="1079337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07" y="1610707"/>
            <a:ext cx="5755925" cy="346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5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2652" y="6107374"/>
            <a:ext cx="6841774" cy="750626"/>
          </a:xfrm>
        </p:spPr>
        <p:txBody>
          <a:bodyPr>
            <a:normAutofit fontScale="90000"/>
          </a:bodyPr>
          <a:lstStyle/>
          <a:p>
            <a:pPr marL="34290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Twin Crysta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Probe: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4MHz,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Dual Crystal Probe.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from 3mm Step from VW Block.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28621" y="5105727"/>
            <a:ext cx="5089835" cy="628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Dead Zone/NSR in TR Probe</a:t>
            </a:r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1726824" y="1079337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957" y="1536377"/>
            <a:ext cx="6055161" cy="364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6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2652" y="6107374"/>
            <a:ext cx="6841774" cy="750626"/>
          </a:xfrm>
        </p:spPr>
        <p:txBody>
          <a:bodyPr>
            <a:normAutofit fontScale="90000"/>
          </a:bodyPr>
          <a:lstStyle/>
          <a:p>
            <a:pPr marL="34290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Angle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Probe: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4MHz,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70 Degree Angle Probe.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rom 1.5mm SDH from V1 Block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28621" y="5105727"/>
            <a:ext cx="5089835" cy="628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Dead Zone/NSR in Angle Probe </a:t>
            </a:r>
            <a:endParaRPr lang="en-I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1726824" y="1079337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212" y="1605794"/>
            <a:ext cx="5776651" cy="348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5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2652" y="6107374"/>
            <a:ext cx="6841774" cy="750626"/>
          </a:xfrm>
        </p:spPr>
        <p:txBody>
          <a:bodyPr>
            <a:normAutofit fontScale="90000"/>
          </a:bodyPr>
          <a:lstStyle/>
          <a:p>
            <a:pPr marL="34290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Normal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Probe: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4MHz,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Normal Probe.</a:t>
            </a:r>
            <a:b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Reflection 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1/64” Reflector from the ASTM Standard block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528621" y="5105727"/>
            <a:ext cx="5089835" cy="62880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endParaRPr lang="en-IN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1726824" y="1079337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652" y="1591450"/>
            <a:ext cx="5871771" cy="351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5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8108" y="5946359"/>
            <a:ext cx="11053743" cy="911641"/>
          </a:xfrm>
        </p:spPr>
        <p:txBody>
          <a:bodyPr>
            <a:normAutofit fontScale="90000"/>
          </a:bodyPr>
          <a:lstStyle/>
          <a:p>
            <a:pPr marL="342900" indent="-342900" algn="l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Normal Probe: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2MHz, 24MM Diameter on V1 Block Perspex insert.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Total No of back wall reflections are 6 full and 7</a:t>
            </a:r>
            <a:r>
              <a:rPr lang="en-US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about 40% FSH with noise level about 10%</a:t>
            </a:r>
            <a:b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07732" y="5322575"/>
            <a:ext cx="2937483" cy="34827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IN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Penetration Power</a:t>
            </a:r>
            <a:r>
              <a:rPr lang="en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9"/>
          <p:cNvSpPr txBox="1">
            <a:spLocks/>
          </p:cNvSpPr>
          <p:nvPr/>
        </p:nvSpPr>
        <p:spPr>
          <a:xfrm>
            <a:off x="1726824" y="1079337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963" y="1624355"/>
            <a:ext cx="6099020" cy="3677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3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2796" y="2579763"/>
            <a:ext cx="10018713" cy="1814816"/>
          </a:xfrm>
        </p:spPr>
        <p:txBody>
          <a:bodyPr>
            <a:normAutofit fontScale="90000"/>
          </a:bodyPr>
          <a:lstStyle/>
          <a:p>
            <a:r>
              <a:rPr lang="en-IN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Presenting</a:t>
            </a:r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sz="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</a:t>
            </a:r>
            <a:r>
              <a:rPr lang="en-IN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Arjun30</a:t>
            </a:r>
            <a:r>
              <a:rPr lang="en-I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sz="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India’s </a:t>
            </a: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I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Palmtop, Ultralight </a:t>
            </a: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Ultrasonic Flaw </a:t>
            </a:r>
            <a:r>
              <a:rPr lang="en-I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detector with </a:t>
            </a:r>
            <a:br>
              <a:rPr lang="en-IN" sz="2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Built in UT Data </a:t>
            </a:r>
            <a:r>
              <a:rPr lang="en-IN" sz="2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ecording and Colour Flaw Plotting</a:t>
            </a:r>
            <a:endParaRPr lang="en-IN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4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41" y="1493995"/>
            <a:ext cx="9810996" cy="4388190"/>
          </a:xfrm>
          <a:prstGeom prst="rect">
            <a:avLst/>
          </a:prstGeom>
        </p:spPr>
      </p:pic>
      <p:sp>
        <p:nvSpPr>
          <p:cNvPr id="5" name="Text Placeholder 11"/>
          <p:cNvSpPr txBox="1">
            <a:spLocks/>
          </p:cNvSpPr>
          <p:nvPr/>
        </p:nvSpPr>
        <p:spPr>
          <a:xfrm>
            <a:off x="3816079" y="5882185"/>
            <a:ext cx="5610717" cy="46529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Matrix of Arjun Series Part I</a:t>
            </a:r>
            <a:endParaRPr lang="en-I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9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1"/>
          <p:cNvSpPr>
            <a:spLocks noGrp="1"/>
          </p:cNvSpPr>
          <p:nvPr>
            <p:ph type="body" idx="1"/>
          </p:nvPr>
        </p:nvSpPr>
        <p:spPr>
          <a:xfrm>
            <a:off x="3650031" y="5670012"/>
            <a:ext cx="5610717" cy="465290"/>
          </a:xfrm>
        </p:spPr>
        <p:txBody>
          <a:bodyPr>
            <a:noAutofit/>
          </a:bodyPr>
          <a:lstStyle/>
          <a:p>
            <a:pPr algn="ctr"/>
            <a:r>
              <a:rPr lang="en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Comparison Matrix of Arjun Series Part II</a:t>
            </a:r>
            <a:endParaRPr lang="en-I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268" y="1772694"/>
            <a:ext cx="10458496" cy="359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3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925" y="2347751"/>
            <a:ext cx="7124349" cy="2292488"/>
          </a:xfrm>
        </p:spPr>
        <p:txBody>
          <a:bodyPr>
            <a:normAutofit/>
          </a:bodyPr>
          <a:lstStyle/>
          <a:p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Affordability</a:t>
            </a:r>
            <a:endParaRPr lang="en-IN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51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262800" y="2655365"/>
            <a:ext cx="10482733" cy="1822839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Arjun10, Arjun20 and Arjun30 are available at MOST AFFORDABLE PRICES.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Taxes are reduced from 30% to 18% 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Input credit against GST is possible for NDT Service Providers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/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(Consult your Chartered Accountant)</a:t>
            </a:r>
          </a:p>
        </p:txBody>
      </p:sp>
      <p:sp>
        <p:nvSpPr>
          <p:cNvPr id="7" name="Title 9"/>
          <p:cNvSpPr txBox="1">
            <a:spLocks/>
          </p:cNvSpPr>
          <p:nvPr/>
        </p:nvSpPr>
        <p:spPr>
          <a:xfrm>
            <a:off x="1726824" y="1607406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Affordability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95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140596" y="2654471"/>
            <a:ext cx="11191164" cy="1180549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Trade-In your old Modsonic Digital Ultrasonic Flaw Detector with Arjun Series </a:t>
            </a:r>
          </a:p>
          <a:p>
            <a:pPr marL="0" indent="0"/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							     </a:t>
            </a:r>
            <a:r>
              <a:rPr lang="en-I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INCREDIBLE PRICE</a:t>
            </a:r>
          </a:p>
        </p:txBody>
      </p:sp>
      <p:sp>
        <p:nvSpPr>
          <p:cNvPr id="7" name="Title 9"/>
          <p:cNvSpPr txBox="1">
            <a:spLocks/>
          </p:cNvSpPr>
          <p:nvPr/>
        </p:nvSpPr>
        <p:spPr>
          <a:xfrm>
            <a:off x="1726824" y="1607406"/>
            <a:ext cx="10018709" cy="53137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Affordability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538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925" y="2347751"/>
            <a:ext cx="7124349" cy="2292488"/>
          </a:xfrm>
        </p:spPr>
        <p:txBody>
          <a:bodyPr>
            <a:normAutofit/>
          </a:bodyPr>
          <a:lstStyle/>
          <a:p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 Overview</a:t>
            </a:r>
            <a:endParaRPr lang="en-IN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3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023581"/>
            <a:ext cx="8014531" cy="900753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Portfolio of other Ultrasonic Testing Equipment :</a:t>
            </a:r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484311" y="2890836"/>
            <a:ext cx="4962457" cy="210796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Most popular machine worldwide.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More than 5000 units sold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Featured with Dynamic DAC/TCG, DGS, AWS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937515" y="5965302"/>
            <a:ext cx="3210198" cy="791569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Einstein II DGS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68" y="2184871"/>
            <a:ext cx="5298765" cy="351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023581"/>
            <a:ext cx="8014531" cy="900753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Portfolio of other Ultrasonic Testing Equipment :</a:t>
            </a:r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484311" y="2186945"/>
            <a:ext cx="4889193" cy="2852382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IMAGING Ultrasonic Flaw detector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Featured with B-Scan, C-Scan and TOFD for High performance Flaw detection.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For specialized application like Corrosion mapping and Oxide Scale Thickness Measurement.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937515" y="5965302"/>
            <a:ext cx="3210198" cy="791569"/>
          </a:xfrm>
        </p:spPr>
        <p:txBody>
          <a:bodyPr>
            <a:noAutofit/>
          </a:bodyPr>
          <a:lstStyle/>
          <a:p>
            <a:r>
              <a:rPr lang="en-IN" sz="28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Vinci delta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915" y="2081067"/>
            <a:ext cx="4596209" cy="306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5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023581"/>
            <a:ext cx="8014531" cy="900753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Portfolio of other Ultrasonic Testing Equipment :</a:t>
            </a:r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139551" y="2186944"/>
            <a:ext cx="5090614" cy="2852382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Multi Channel Ultrasonic Flaw detector available in 8 or 16 Channels with different coloured A-Scan traces.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Ideal for integrators of Automatic Ultrasonic Testing Systems.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7 Inch display and weighs only 2 </a:t>
            </a:r>
            <a:r>
              <a:rPr lang="en-I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Kgs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954006" y="5909262"/>
            <a:ext cx="2244937" cy="791569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Arya Series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75" y="1811635"/>
            <a:ext cx="5422711" cy="406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8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023581"/>
            <a:ext cx="8014531" cy="900753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Portfolio of other Ultrasonic Testing Equipment :</a:t>
            </a:r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105468" y="2418399"/>
            <a:ext cx="6288081" cy="2415653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Ultrasonic Thickness Gauges and Velocity </a:t>
            </a: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eters.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variants are available to fulfil various applications.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Supplied more than 6000 Units worldwide. 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759400" y="5909262"/>
            <a:ext cx="2634149" cy="791569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Edison Series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26" y="1950407"/>
            <a:ext cx="4468850" cy="335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0" y="1733602"/>
            <a:ext cx="10018713" cy="4025754"/>
          </a:xfrm>
        </p:spPr>
        <p:txBody>
          <a:bodyPr>
            <a:normAutofit fontScale="90000"/>
          </a:bodyPr>
          <a:lstStyle/>
          <a:p>
            <a:pPr algn="l"/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I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</a:t>
            </a:r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+</a:t>
            </a:r>
            <a:b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  </a:t>
            </a:r>
            <a:r>
              <a:rPr lang="en-IN" sz="36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Performance</a:t>
            </a:r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+</a:t>
            </a:r>
            <a:b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IN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IN" sz="3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Affordability</a:t>
            </a:r>
            <a:r>
              <a:rPr lang="en-IN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sz="3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IN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=</a:t>
            </a:r>
            <a:br>
              <a:rPr lang="en-IN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IN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    </a:t>
            </a:r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IN" sz="36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en-IN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Arjun30</a:t>
            </a:r>
            <a:r>
              <a:rPr lang="en-IN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IN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07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023581"/>
            <a:ext cx="8014531" cy="900753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Portfolio of other Ultrasonic Testing Equipment :</a:t>
            </a:r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139551" y="2186944"/>
            <a:ext cx="5090614" cy="2852382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RDSO approved Railway Products:</a:t>
            </a:r>
          </a:p>
          <a:p>
            <a:pPr marL="0" indent="0"/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IN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Axle Tester </a:t>
            </a:r>
          </a:p>
          <a:p>
            <a:pPr marL="0" indent="0"/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IN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Rail Weld Tester</a:t>
            </a:r>
          </a:p>
          <a:p>
            <a:pPr marL="0" indent="0"/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IN" sz="20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Rail Testers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Sold More then 1000 Units to Indian Railways and also exported.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404624" y="5920391"/>
            <a:ext cx="3343701" cy="791569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Railway Products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612" y="2354019"/>
            <a:ext cx="5148384" cy="251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1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023581"/>
            <a:ext cx="8014531" cy="900753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Portfolio of other Ultrasonic Testing Equipment :</a:t>
            </a:r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139551" y="2186944"/>
            <a:ext cx="5090614" cy="2852382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Wide range of High Quality Standard and customized probes with test certificates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404624" y="5920391"/>
            <a:ext cx="3343701" cy="791569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Ultrasonic Probes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25" y="2263709"/>
            <a:ext cx="5182929" cy="269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023581"/>
            <a:ext cx="8014531" cy="900753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Portfolio of other Ultrasonic Testing Equipment :</a:t>
            </a:r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715783" y="3058782"/>
            <a:ext cx="3907094" cy="1213001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 have Introduced </a:t>
            </a:r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 Series Probes 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 improved performance.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3529366" y="5934039"/>
            <a:ext cx="5094218" cy="791569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 Series Ultrasonic Probes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877" y="2051983"/>
            <a:ext cx="5390866" cy="306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273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023581"/>
            <a:ext cx="8014531" cy="900753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Portfolio of other Ultrasonic Testing Equipment :</a:t>
            </a:r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286111" y="2532447"/>
            <a:ext cx="5090614" cy="2203183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IN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>
                <a:latin typeface="Arial" panose="020B0604020202020204" pitchFamily="34" charset="0"/>
                <a:cs typeface="Arial" panose="020B0604020202020204" pitchFamily="34" charset="0"/>
              </a:rPr>
              <a:t>We have wide range of allied accessories supporting our Flaw detectors and Thickness gauges.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Probe Cables, Standard Reference and calibration blocks, Special Probe wedges and attachments, </a:t>
            </a:r>
            <a:r>
              <a:rPr lang="en-IN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couplants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609736" y="5980787"/>
            <a:ext cx="3533978" cy="530180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Allied Accessories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725" y="2058729"/>
            <a:ext cx="4894929" cy="348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30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1009933"/>
            <a:ext cx="8014531" cy="900753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Portfolio of other Ultrasonic Testing Equipment :</a:t>
            </a:r>
            <a:endParaRPr lang="en-IN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299759" y="3031419"/>
            <a:ext cx="5090614" cy="955200"/>
          </a:xfrm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IN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Single and Dual Axis scanners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TOFD and Phased array scanners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Scanner with String Encoder.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3831418" y="5812078"/>
            <a:ext cx="4711685" cy="530180"/>
          </a:xfrm>
        </p:spPr>
        <p:txBody>
          <a:bodyPr>
            <a:noAutofit/>
          </a:bodyPr>
          <a:lstStyle/>
          <a:p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Scanners and Encoders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373" y="1924334"/>
            <a:ext cx="5031106" cy="316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2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4881" y="3185746"/>
            <a:ext cx="4503187" cy="1877573"/>
          </a:xfrm>
        </p:spPr>
        <p:txBody>
          <a:bodyPr>
            <a:noAutofit/>
          </a:bodyPr>
          <a:lstStyle/>
          <a:p>
            <a:r>
              <a:rPr lang="en-IN" sz="5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Thank You.</a:t>
            </a:r>
            <a:r>
              <a:rPr lang="en-I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721759" y="6230203"/>
            <a:ext cx="2470241" cy="62779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www.modsonic.com</a:t>
            </a:r>
            <a:endParaRPr lang="en-IN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72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3925" y="2347751"/>
            <a:ext cx="7124349" cy="2292488"/>
          </a:xfrm>
        </p:spPr>
        <p:txBody>
          <a:bodyPr>
            <a:normAutofit/>
          </a:bodyPr>
          <a:lstStyle/>
          <a:p>
            <a:r>
              <a:rPr lang="en-IN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</a:t>
            </a:r>
            <a:endParaRPr lang="en-IN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57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93" y="1440840"/>
            <a:ext cx="5076154" cy="3385649"/>
          </a:xfrm>
          <a:prstGeom prst="rect">
            <a:avLst/>
          </a:prstGeom>
        </p:spPr>
      </p:pic>
      <p:cxnSp>
        <p:nvCxnSpPr>
          <p:cNvPr id="7" name="Elbow Connector 6"/>
          <p:cNvCxnSpPr/>
          <p:nvPr/>
        </p:nvCxnSpPr>
        <p:spPr>
          <a:xfrm>
            <a:off x="2827924" y="2093924"/>
            <a:ext cx="1078173" cy="70968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10800000" flipV="1">
            <a:off x="8281140" y="1847406"/>
            <a:ext cx="1294874" cy="559558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Elbow Connector 13"/>
          <p:cNvCxnSpPr/>
          <p:nvPr/>
        </p:nvCxnSpPr>
        <p:spPr>
          <a:xfrm flipV="1">
            <a:off x="2773942" y="3533512"/>
            <a:ext cx="1228298" cy="57320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0800000">
            <a:off x="8281140" y="3771522"/>
            <a:ext cx="1542197" cy="691296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9113581" y="1522008"/>
            <a:ext cx="1681319" cy="11169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Easy and simple Menu Navigation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9314216" y="3969126"/>
            <a:ext cx="1480684" cy="10332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+ Hours of Battery Life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826361" y="5130208"/>
            <a:ext cx="1480684" cy="10332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Single Hand Operation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630117" y="1741089"/>
            <a:ext cx="1480684" cy="10332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Weighs Less then 800 </a:t>
            </a:r>
            <a:r>
              <a:rPr lang="en-IN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Gms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7310630" y="4462818"/>
            <a:ext cx="0" cy="93041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itle 30"/>
          <p:cNvSpPr>
            <a:spLocks noGrp="1"/>
          </p:cNvSpPr>
          <p:nvPr>
            <p:ph type="title"/>
          </p:nvPr>
        </p:nvSpPr>
        <p:spPr>
          <a:xfrm>
            <a:off x="1061713" y="5550325"/>
            <a:ext cx="10018713" cy="1752599"/>
          </a:xfrm>
        </p:spPr>
        <p:txBody>
          <a:bodyPr/>
          <a:lstStyle/>
          <a:p>
            <a:r>
              <a:rPr lang="en-IN" u="sng" dirty="0" smtClean="0"/>
              <a:t>Arjun Series</a:t>
            </a:r>
            <a:endParaRPr lang="en-IN" u="sng" dirty="0"/>
          </a:p>
        </p:txBody>
      </p:sp>
      <p:sp>
        <p:nvSpPr>
          <p:cNvPr id="37" name="Rounded Rectangle 36"/>
          <p:cNvSpPr/>
          <p:nvPr/>
        </p:nvSpPr>
        <p:spPr>
          <a:xfrm>
            <a:off x="6570288" y="5126504"/>
            <a:ext cx="1480684" cy="103321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Palmto</a:t>
            </a: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061713" y="3648732"/>
            <a:ext cx="2228971" cy="182304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Camcorder style Leather Wrist strap for Secure and Comfortable Grip</a:t>
            </a:r>
            <a:endParaRPr lang="en-I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678887" y="4355912"/>
            <a:ext cx="15943" cy="7705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1862131" y="945072"/>
            <a:ext cx="10018709" cy="6073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 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233977" y="1725575"/>
            <a:ext cx="5650173" cy="303695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en-I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 </a:t>
            </a:r>
          </a:p>
          <a:p>
            <a:pPr algn="just"/>
            <a:endParaRPr lang="en-IN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IN" sz="1600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Weighs only </a:t>
            </a:r>
            <a:r>
              <a:rPr lang="en-IN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Grams </a:t>
            </a: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with grip oriented weight distribution</a:t>
            </a:r>
            <a:r>
              <a:rPr lang="en-IN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hardware and software of Arjun30 maximizes the efficiency of Ultrasonic testing with single hand operation freeing up user’s other hand to manoeuvre the probe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50" y="1992568"/>
            <a:ext cx="4861383" cy="314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05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6824" y="1012177"/>
            <a:ext cx="10018709" cy="607325"/>
          </a:xfrm>
        </p:spPr>
        <p:txBody>
          <a:bodyPr>
            <a:normAutofit/>
          </a:bodyPr>
          <a:lstStyle/>
          <a:p>
            <a:pPr algn="l"/>
            <a:r>
              <a:rPr lang="en-IN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of Convenience </a:t>
            </a:r>
            <a:endParaRPr lang="en-I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6823" y="5514361"/>
            <a:ext cx="10018710" cy="860400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Only few keys for </a:t>
            </a: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dirty="0" smtClean="0">
                <a:latin typeface="Arial" panose="020B0604020202020204" pitchFamily="34" charset="0"/>
                <a:cs typeface="Arial" panose="020B0604020202020204" pitchFamily="34" charset="0"/>
              </a:rPr>
              <a:t>Simple button orientation for easy menu navigation.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760" y="1546085"/>
            <a:ext cx="4482796" cy="377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2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EB8F22"/>
      </a:accent1>
      <a:accent2>
        <a:srgbClr val="CD4223"/>
      </a:accent2>
      <a:accent3>
        <a:srgbClr val="A89374"/>
      </a:accent3>
      <a:accent4>
        <a:srgbClr val="83AA67"/>
      </a:accent4>
      <a:accent5>
        <a:srgbClr val="4FA9C1"/>
      </a:accent5>
      <a:accent6>
        <a:srgbClr val="9390AF"/>
      </a:accent6>
      <a:hlink>
        <a:srgbClr val="EC7220"/>
      </a:hlink>
      <a:folHlink>
        <a:srgbClr val="F09355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6771</TotalTime>
  <Words>1158</Words>
  <Application>Microsoft Office PowerPoint</Application>
  <PresentationFormat>Widescreen</PresentationFormat>
  <Paragraphs>177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Corbel</vt:lpstr>
      <vt:lpstr>Parallax</vt:lpstr>
      <vt:lpstr>30 Years’ of Focused Leadership in  Portable ULTRASONIC TESTING EQUIPMENT</vt:lpstr>
      <vt:lpstr>Modsonic with a remarkable portfolio of innovative Ultrasonic Flaw Detectors, with commitment to leading-edge technology and user-friendliness is introducing Arjun Series India’s First Palmtop, Ultralight Ultrasonic Flaw Detectors   </vt:lpstr>
      <vt:lpstr>The Future…</vt:lpstr>
      <vt:lpstr>Presenting  Power of Arjun30  India’s First Palmtop, Ultralight Ultrasonic Flaw detector with  Built in UT Data Recording and Colour Flaw Plotting</vt:lpstr>
      <vt:lpstr>       Power of Convenience           +        Power of Performance           +        Power of Affordability           =             Power of Arjun30 </vt:lpstr>
      <vt:lpstr> Power of Convenience</vt:lpstr>
      <vt:lpstr>Arjun Series</vt:lpstr>
      <vt:lpstr>PowerPoint Presentation</vt:lpstr>
      <vt:lpstr>Power of Convenience </vt:lpstr>
      <vt:lpstr>Power of Convenience </vt:lpstr>
      <vt:lpstr>Power of Convenience </vt:lpstr>
      <vt:lpstr>Power of Convenience </vt:lpstr>
      <vt:lpstr>PowerPoint Presentation</vt:lpstr>
      <vt:lpstr>Power of Convenience</vt:lpstr>
      <vt:lpstr>Power of Convenience </vt:lpstr>
      <vt:lpstr>Power of Convenience</vt:lpstr>
      <vt:lpstr>Power of Convenience</vt:lpstr>
      <vt:lpstr>1. Micro USB slot for data transfer facility 2. Micro SD card Slot for data storage, up-to 32 GB SD card supported 3. I/O port for Single Axis Encoder input and TTL output for external           monitor alarm </vt:lpstr>
      <vt:lpstr>Best for High Portability Inspection Applications</vt:lpstr>
      <vt:lpstr>PowerPoint Presentation</vt:lpstr>
      <vt:lpstr> Power of Performance</vt:lpstr>
      <vt:lpstr>Power of Performance</vt:lpstr>
      <vt:lpstr>Simultaneous Display of Measurement Values</vt:lpstr>
      <vt:lpstr>Power of Performance</vt:lpstr>
      <vt:lpstr>DAC/TCG</vt:lpstr>
      <vt:lpstr>DGS/AVG</vt:lpstr>
      <vt:lpstr>AWS D1.1</vt:lpstr>
      <vt:lpstr>For the first time- Evidence and Documentation</vt:lpstr>
      <vt:lpstr>Recording Indication along with Non-Tamperable Date and Time Stamp for full proof Evidence</vt:lpstr>
      <vt:lpstr>A-Scan and B-Scan recording from a Phased Array block in Arjun30</vt:lpstr>
      <vt:lpstr>B-Scan and A-Scan analysis of recorded file on PC in ArjnSoft Software.</vt:lpstr>
      <vt:lpstr>Report in PDF or Word format can be generated, with all the essential information like operator details, Job Details, Defect details.</vt:lpstr>
      <vt:lpstr>Single axis Encoder Input for Real time Probe positioning in mm/Inches.</vt:lpstr>
      <vt:lpstr>Normal Probe: 4MHz, 10MM Diameter on V1 Block Resolution Notch.  </vt:lpstr>
      <vt:lpstr>Normal Probe: 4MHz, Normal Probe. - Reflection from 5mm Step from VW Block.  </vt:lpstr>
      <vt:lpstr>Twin Crystal Probe: 4MHz, Dual Crystal Probe. - Reflection from 3mm Step from VW Block.  </vt:lpstr>
      <vt:lpstr>Angle Probe: 4MHz, 70 Degree Angle Probe. - Reflection from 1.5mm SDH from V1 Block  </vt:lpstr>
      <vt:lpstr>Normal Probe: 4MHz, Normal Probe. - Reflection From 1/64” Reflector from the ASTM Standard block  </vt:lpstr>
      <vt:lpstr>Normal Probe: 2MHz, 24MM Diameter on V1 Block Perspex insert. - Total No of back wall reflections are 6 full and 7th about 40% FSH with noise level about 10%  </vt:lpstr>
      <vt:lpstr>PowerPoint Presentation</vt:lpstr>
      <vt:lpstr>PowerPoint Presentation</vt:lpstr>
      <vt:lpstr> Power of Affordability</vt:lpstr>
      <vt:lpstr>PowerPoint Presentation</vt:lpstr>
      <vt:lpstr>PowerPoint Presentation</vt:lpstr>
      <vt:lpstr> Product Overview</vt:lpstr>
      <vt:lpstr>Our Portfolio of other Ultrasonic Testing Equipment :</vt:lpstr>
      <vt:lpstr>Our Portfolio of other Ultrasonic Testing Equipment :</vt:lpstr>
      <vt:lpstr>Our Portfolio of other Ultrasonic Testing Equipment :</vt:lpstr>
      <vt:lpstr>Our Portfolio of other Ultrasonic Testing Equipment :</vt:lpstr>
      <vt:lpstr>Our Portfolio of other Ultrasonic Testing Equipment :</vt:lpstr>
      <vt:lpstr>Our Portfolio of other Ultrasonic Testing Equipment :</vt:lpstr>
      <vt:lpstr>Our Portfolio of other Ultrasonic Testing Equipment :</vt:lpstr>
      <vt:lpstr>Our Portfolio of other Ultrasonic Testing Equipment :</vt:lpstr>
      <vt:lpstr>Our Portfolio of other Ultrasonic Testing Equipment :</vt:lpstr>
      <vt:lpstr>Thank You.  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DARSHIL RAJPURA</dc:creator>
  <cp:lastModifiedBy>DARSHIL RAJPURA</cp:lastModifiedBy>
  <cp:revision>173</cp:revision>
  <cp:lastPrinted>2017-08-10T04:45:38Z</cp:lastPrinted>
  <dcterms:created xsi:type="dcterms:W3CDTF">2017-05-08T10:52:41Z</dcterms:created>
  <dcterms:modified xsi:type="dcterms:W3CDTF">2017-08-30T08:54:29Z</dcterms:modified>
</cp:coreProperties>
</file>